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70" r:id="rId3"/>
    <p:sldId id="272" r:id="rId4"/>
    <p:sldId id="269" r:id="rId5"/>
    <p:sldId id="257" r:id="rId6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38" d="100"/>
          <a:sy n="138" d="100"/>
        </p:scale>
        <p:origin x="-9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998A1CC4-8765-424D-9827-43A81E5F365E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64E1F1C0-28A2-465D-A83A-7539973018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719884-D2E3-4FF3-A24D-B660F1A9A015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4403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4935"/>
            <a:fld id="{54E803CF-39DB-47F9-B2A6-F77F281A8329}" type="slidenum">
              <a:rPr lang="en-US" smtClean="0"/>
              <a:pPr defTabSz="964935"/>
              <a:t>4</a:t>
            </a:fld>
            <a:endParaRPr lang="en-US" dirty="0" smtClean="0"/>
          </a:p>
        </p:txBody>
      </p:sp>
      <p:sp>
        <p:nvSpPr>
          <p:cNvPr id="1741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A41183-2A82-4683-8F0F-69F23DCFB6C9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9954D-4505-41DE-AF86-2CBA378916FE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8520B-66C6-4434-8D85-5A7E2BE247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9954D-4505-41DE-AF86-2CBA378916FE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8520B-66C6-4434-8D85-5A7E2BE247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9954D-4505-41DE-AF86-2CBA378916FE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8520B-66C6-4434-8D85-5A7E2BE247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9954D-4505-41DE-AF86-2CBA378916FE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8520B-66C6-4434-8D85-5A7E2BE247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9954D-4505-41DE-AF86-2CBA378916FE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8520B-66C6-4434-8D85-5A7E2BE247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9954D-4505-41DE-AF86-2CBA378916FE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8520B-66C6-4434-8D85-5A7E2BE247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9954D-4505-41DE-AF86-2CBA378916FE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8520B-66C6-4434-8D85-5A7E2BE247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9954D-4505-41DE-AF86-2CBA378916FE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8520B-66C6-4434-8D85-5A7E2BE247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9954D-4505-41DE-AF86-2CBA378916FE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8520B-66C6-4434-8D85-5A7E2BE247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9954D-4505-41DE-AF86-2CBA378916FE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8520B-66C6-4434-8D85-5A7E2BE247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9954D-4505-41DE-AF86-2CBA378916FE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8520B-66C6-4434-8D85-5A7E2BE247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59954D-4505-41DE-AF86-2CBA378916FE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E8520B-66C6-4434-8D85-5A7E2BE247B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95525" y="381000"/>
            <a:ext cx="455295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3124200" y="838200"/>
          <a:ext cx="2771775" cy="2981325"/>
        </p:xfrm>
        <a:graphic>
          <a:graphicData uri="http://schemas.openxmlformats.org/presentationml/2006/ole">
            <p:oleObj spid="_x0000_s2050" name="Image" r:id="rId4" imgW="2771429" imgH="2980952" progId="PhotoDeluxe.Image.2">
              <p:embed/>
            </p:oleObj>
          </a:graphicData>
        </a:graphic>
      </p:graphicFrame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3657600" y="2057400"/>
            <a:ext cx="1503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Population</a:t>
            </a: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5943600" y="4419600"/>
            <a:ext cx="1295400" cy="1143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dirty="0" smtClean="0"/>
              <a:t>Sample</a:t>
            </a:r>
          </a:p>
          <a:p>
            <a:pPr algn="ctr"/>
            <a:endParaRPr lang="en-US" dirty="0"/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auto">
          <a:xfrm>
            <a:off x="5105400" y="3124200"/>
            <a:ext cx="13716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3721000" y="2438400"/>
            <a:ext cx="1536800" cy="990600"/>
            <a:chOff x="838200" y="2819400"/>
            <a:chExt cx="1536800" cy="990600"/>
          </a:xfrm>
        </p:grpSpPr>
        <p:grpSp>
          <p:nvGrpSpPr>
            <p:cNvPr id="11" name="Group 10"/>
            <p:cNvGrpSpPr/>
            <p:nvPr/>
          </p:nvGrpSpPr>
          <p:grpSpPr>
            <a:xfrm>
              <a:off x="838200" y="2819400"/>
              <a:ext cx="1107996" cy="990600"/>
              <a:chOff x="838200" y="2819400"/>
              <a:chExt cx="1107996" cy="990600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914400" y="2819400"/>
                <a:ext cx="94070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l-GR" dirty="0" smtClean="0"/>
                  <a:t>σ</a:t>
                </a:r>
                <a:r>
                  <a:rPr lang="en-US" baseline="30000" dirty="0" smtClean="0"/>
                  <a:t>2</a:t>
                </a:r>
                <a:r>
                  <a:rPr lang="en-US" baseline="-25000" dirty="0" smtClean="0"/>
                  <a:t>Between</a:t>
                </a:r>
              </a:p>
              <a:p>
                <a:endParaRPr lang="en-US" dirty="0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990600" y="3163669"/>
                <a:ext cx="80502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l-GR" dirty="0" smtClean="0"/>
                  <a:t>σ</a:t>
                </a:r>
                <a:r>
                  <a:rPr lang="en-US" baseline="30000" dirty="0" smtClean="0"/>
                  <a:t>2</a:t>
                </a:r>
                <a:r>
                  <a:rPr lang="en-US" baseline="-25000" dirty="0" smtClean="0"/>
                  <a:t>Within</a:t>
                </a:r>
                <a:endParaRPr lang="en-US" dirty="0" smtClean="0"/>
              </a:p>
              <a:p>
                <a:endParaRPr lang="en-US" dirty="0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838200" y="2895600"/>
                <a:ext cx="11079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aseline="-25000" dirty="0" smtClean="0"/>
                  <a:t>____________</a:t>
                </a:r>
                <a:endParaRPr lang="en-US" dirty="0"/>
              </a:p>
            </p:txBody>
          </p:sp>
        </p:grpSp>
        <p:sp>
          <p:nvSpPr>
            <p:cNvPr id="12" name="TextBox 11"/>
            <p:cNvSpPr txBox="1"/>
            <p:nvPr/>
          </p:nvSpPr>
          <p:spPr>
            <a:xfrm>
              <a:off x="1905000" y="2971800"/>
              <a:ext cx="4700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= 1</a:t>
              </a:r>
              <a:endParaRPr lang="en-US" dirty="0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1371600" y="5257800"/>
            <a:ext cx="7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pSp>
        <p:nvGrpSpPr>
          <p:cNvPr id="18" name="Group 17"/>
          <p:cNvGrpSpPr/>
          <p:nvPr/>
        </p:nvGrpSpPr>
        <p:grpSpPr>
          <a:xfrm>
            <a:off x="6172200" y="4953000"/>
            <a:ext cx="1371600" cy="838200"/>
            <a:chOff x="1295400" y="2895600"/>
            <a:chExt cx="1371600" cy="838200"/>
          </a:xfrm>
        </p:grpSpPr>
        <p:sp>
          <p:nvSpPr>
            <p:cNvPr id="14" name="TextBox 13"/>
            <p:cNvSpPr txBox="1"/>
            <p:nvPr/>
          </p:nvSpPr>
          <p:spPr>
            <a:xfrm>
              <a:off x="1447800" y="2895600"/>
              <a:ext cx="84984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 smtClean="0"/>
                <a:t>MS</a:t>
              </a:r>
              <a:r>
                <a:rPr lang="en-US" sz="1400" baseline="-25000" dirty="0" err="1" smtClean="0"/>
                <a:t>Between</a:t>
              </a:r>
              <a:endParaRPr lang="en-US" baseline="-25000" dirty="0" smtClean="0"/>
            </a:p>
            <a:p>
              <a:endParaRPr lang="en-US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524000" y="3149025"/>
              <a:ext cx="1143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err="1" smtClean="0"/>
                <a:t>MS</a:t>
              </a:r>
              <a:r>
                <a:rPr lang="en-US" sz="1400" baseline="-25000" dirty="0" err="1" smtClean="0"/>
                <a:t>Within</a:t>
              </a:r>
              <a:endParaRPr lang="en-US" sz="1400" dirty="0" smtClean="0"/>
            </a:p>
            <a:p>
              <a:endParaRPr 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295400" y="2971800"/>
              <a:ext cx="108234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__________</a:t>
              </a:r>
              <a:endParaRPr lang="en-US" sz="1400" dirty="0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200"/>
            <a:ext cx="9144000" cy="7012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3505200" y="1219200"/>
            <a:ext cx="30765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2813"/>
            <a:r>
              <a:rPr lang="en-US"/>
              <a:t>Fisher’s Protected </a:t>
            </a:r>
            <a:r>
              <a:rPr lang="en-US" i="1"/>
              <a:t>t</a:t>
            </a:r>
            <a:r>
              <a:rPr lang="en-US"/>
              <a:t>-test</a:t>
            </a:r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2590800" y="2209800"/>
            <a:ext cx="3444875" cy="1711325"/>
            <a:chOff x="1334" y="1466"/>
            <a:chExt cx="2170" cy="1078"/>
          </a:xfrm>
        </p:grpSpPr>
        <p:sp>
          <p:nvSpPr>
            <p:cNvPr id="9221" name="Text Box 3"/>
            <p:cNvSpPr txBox="1">
              <a:spLocks noChangeArrowheads="1"/>
            </p:cNvSpPr>
            <p:nvPr/>
          </p:nvSpPr>
          <p:spPr bwMode="auto">
            <a:xfrm>
              <a:off x="1334" y="1850"/>
              <a:ext cx="44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2813"/>
              <a:r>
                <a:rPr lang="en-US" i="1"/>
                <a:t>t = </a:t>
              </a:r>
              <a:r>
                <a:rPr lang="en-US"/>
                <a:t> </a:t>
              </a:r>
              <a:endParaRPr lang="en-US" i="1"/>
            </a:p>
          </p:txBody>
        </p:sp>
        <p:sp>
          <p:nvSpPr>
            <p:cNvPr id="9222" name="Text Box 4"/>
            <p:cNvSpPr txBox="1">
              <a:spLocks noChangeArrowheads="1"/>
            </p:cNvSpPr>
            <p:nvPr/>
          </p:nvSpPr>
          <p:spPr bwMode="auto">
            <a:xfrm>
              <a:off x="2160" y="1632"/>
              <a:ext cx="758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2813"/>
              <a:r>
                <a:rPr lang="en-US"/>
                <a:t>    </a:t>
              </a:r>
              <a:r>
                <a:rPr lang="en-US" i="1"/>
                <a:t>X</a:t>
              </a:r>
              <a:r>
                <a:rPr lang="en-US" baseline="-25000"/>
                <a:t>i </a:t>
              </a:r>
              <a:r>
                <a:rPr lang="en-US"/>
                <a:t>- </a:t>
              </a:r>
              <a:r>
                <a:rPr lang="en-US" i="1"/>
                <a:t>X</a:t>
              </a:r>
              <a:r>
                <a:rPr lang="en-US" baseline="-25000"/>
                <a:t>j</a:t>
              </a:r>
              <a:endParaRPr lang="en-US"/>
            </a:p>
            <a:p>
              <a:pPr defTabSz="912813"/>
              <a:endParaRPr lang="en-US"/>
            </a:p>
          </p:txBody>
        </p:sp>
        <p:sp>
          <p:nvSpPr>
            <p:cNvPr id="9223" name="Line 5"/>
            <p:cNvSpPr>
              <a:spLocks noChangeShapeType="1"/>
            </p:cNvSpPr>
            <p:nvPr/>
          </p:nvSpPr>
          <p:spPr bwMode="auto">
            <a:xfrm>
              <a:off x="1824" y="2064"/>
              <a:ext cx="16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4" name="Text Box 7"/>
            <p:cNvSpPr txBox="1">
              <a:spLocks noChangeArrowheads="1"/>
            </p:cNvSpPr>
            <p:nvPr/>
          </p:nvSpPr>
          <p:spPr bwMode="auto">
            <a:xfrm>
              <a:off x="1910" y="2234"/>
              <a:ext cx="156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2813"/>
              <a:r>
                <a:rPr lang="en-US" i="1"/>
                <a:t>MS</a:t>
              </a:r>
              <a:r>
                <a:rPr lang="en-US" i="1" baseline="-25000"/>
                <a:t>W </a:t>
              </a:r>
              <a:r>
                <a:rPr lang="en-US"/>
                <a:t>( 1/</a:t>
              </a:r>
              <a:r>
                <a:rPr lang="en-US" i="1"/>
                <a:t>N</a:t>
              </a:r>
              <a:r>
                <a:rPr lang="en-US" baseline="-25000"/>
                <a:t>i</a:t>
              </a:r>
              <a:r>
                <a:rPr lang="en-US"/>
                <a:t> + 1/</a:t>
              </a:r>
              <a:r>
                <a:rPr lang="en-US" i="1"/>
                <a:t>N</a:t>
              </a:r>
              <a:r>
                <a:rPr lang="en-US" baseline="-25000"/>
                <a:t>j</a:t>
              </a:r>
              <a:r>
                <a:rPr lang="en-US"/>
                <a:t>) </a:t>
              </a:r>
            </a:p>
          </p:txBody>
        </p:sp>
        <p:sp>
          <p:nvSpPr>
            <p:cNvPr id="9225" name="Line 8"/>
            <p:cNvSpPr>
              <a:spLocks noChangeShapeType="1"/>
            </p:cNvSpPr>
            <p:nvPr/>
          </p:nvSpPr>
          <p:spPr bwMode="auto">
            <a:xfrm flipH="1">
              <a:off x="1872" y="2208"/>
              <a:ext cx="96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6" name="Line 9"/>
            <p:cNvSpPr>
              <a:spLocks noChangeShapeType="1"/>
            </p:cNvSpPr>
            <p:nvPr/>
          </p:nvSpPr>
          <p:spPr bwMode="auto">
            <a:xfrm>
              <a:off x="1968" y="2208"/>
              <a:ext cx="14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7" name="Line 10"/>
            <p:cNvSpPr>
              <a:spLocks noChangeShapeType="1"/>
            </p:cNvSpPr>
            <p:nvPr/>
          </p:nvSpPr>
          <p:spPr bwMode="auto">
            <a:xfrm flipH="1" flipV="1">
              <a:off x="1824" y="2304"/>
              <a:ext cx="48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8" name="Line 11"/>
            <p:cNvSpPr>
              <a:spLocks noChangeShapeType="1"/>
            </p:cNvSpPr>
            <p:nvPr/>
          </p:nvSpPr>
          <p:spPr bwMode="auto">
            <a:xfrm flipH="1">
              <a:off x="1776" y="2304"/>
              <a:ext cx="48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9" name="Text Box 13"/>
            <p:cNvSpPr txBox="1">
              <a:spLocks noChangeArrowheads="1"/>
            </p:cNvSpPr>
            <p:nvPr/>
          </p:nvSpPr>
          <p:spPr bwMode="auto">
            <a:xfrm>
              <a:off x="2486" y="1466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2813"/>
              <a:r>
                <a:rPr lang="en-US" dirty="0"/>
                <a:t>_</a:t>
              </a:r>
            </a:p>
          </p:txBody>
        </p:sp>
        <p:sp>
          <p:nvSpPr>
            <p:cNvPr id="9230" name="Text Box 14"/>
            <p:cNvSpPr txBox="1">
              <a:spLocks noChangeArrowheads="1"/>
            </p:cNvSpPr>
            <p:nvPr/>
          </p:nvSpPr>
          <p:spPr bwMode="auto">
            <a:xfrm>
              <a:off x="2294" y="1466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2813"/>
              <a:r>
                <a:rPr lang="en-US" dirty="0"/>
                <a:t>_</a:t>
              </a:r>
            </a:p>
          </p:txBody>
        </p:sp>
      </p:grpSp>
      <p:sp>
        <p:nvSpPr>
          <p:cNvPr id="9220" name="Text Box 16"/>
          <p:cNvSpPr txBox="1">
            <a:spLocks noChangeArrowheads="1"/>
          </p:cNvSpPr>
          <p:nvPr/>
        </p:nvSpPr>
        <p:spPr bwMode="auto">
          <a:xfrm>
            <a:off x="3032125" y="4613275"/>
            <a:ext cx="2259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2813"/>
            <a:r>
              <a:rPr lang="en-US"/>
              <a:t>Where </a:t>
            </a:r>
            <a:r>
              <a:rPr lang="en-US" i="1"/>
              <a:t>df = N - k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2819400" y="1524000"/>
            <a:ext cx="11731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ym typeface="Symbol" pitchFamily="18" charset="2"/>
              </a:rPr>
              <a:t>Est ω = </a:t>
            </a: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4495800" y="1143000"/>
            <a:ext cx="1428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df</a:t>
            </a:r>
            <a:r>
              <a:rPr lang="en-US" baseline="-25000"/>
              <a:t>B</a:t>
            </a:r>
            <a:r>
              <a:rPr lang="en-US"/>
              <a:t> (F - 1)</a:t>
            </a: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4495800" y="1828800"/>
            <a:ext cx="1589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df</a:t>
            </a:r>
            <a:r>
              <a:rPr lang="en-US" baseline="-25000"/>
              <a:t>B</a:t>
            </a:r>
            <a:r>
              <a:rPr lang="en-US"/>
              <a:t> F + df</a:t>
            </a:r>
            <a:r>
              <a:rPr lang="en-US" baseline="-25000"/>
              <a:t>W</a:t>
            </a:r>
            <a:endParaRPr lang="en-US"/>
          </a:p>
        </p:txBody>
      </p:sp>
      <p:sp>
        <p:nvSpPr>
          <p:cNvPr id="11269" name="Line 5"/>
          <p:cNvSpPr>
            <a:spLocks noChangeShapeType="1"/>
          </p:cNvSpPr>
          <p:nvPr/>
        </p:nvSpPr>
        <p:spPr bwMode="auto">
          <a:xfrm>
            <a:off x="4419600" y="1752600"/>
            <a:ext cx="1600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70" name="Line 6"/>
          <p:cNvSpPr>
            <a:spLocks noChangeShapeType="1"/>
          </p:cNvSpPr>
          <p:nvPr/>
        </p:nvSpPr>
        <p:spPr bwMode="auto">
          <a:xfrm flipH="1">
            <a:off x="4191000" y="1143000"/>
            <a:ext cx="2286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71" name="Line 7"/>
          <p:cNvSpPr>
            <a:spLocks noChangeShapeType="1"/>
          </p:cNvSpPr>
          <p:nvPr/>
        </p:nvSpPr>
        <p:spPr bwMode="auto">
          <a:xfrm>
            <a:off x="4038600" y="1981200"/>
            <a:ext cx="1524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72" name="Line 9"/>
          <p:cNvSpPr>
            <a:spLocks noChangeShapeType="1"/>
          </p:cNvSpPr>
          <p:nvPr/>
        </p:nvSpPr>
        <p:spPr bwMode="auto">
          <a:xfrm flipH="1">
            <a:off x="3962400" y="1981200"/>
            <a:ext cx="76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73" name="Line 10"/>
          <p:cNvSpPr>
            <a:spLocks noChangeShapeType="1"/>
          </p:cNvSpPr>
          <p:nvPr/>
        </p:nvSpPr>
        <p:spPr bwMode="auto">
          <a:xfrm>
            <a:off x="4419600" y="1143000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74" name="Text Box 11"/>
          <p:cNvSpPr txBox="1">
            <a:spLocks noChangeArrowheads="1"/>
          </p:cNvSpPr>
          <p:nvPr/>
        </p:nvSpPr>
        <p:spPr bwMode="auto">
          <a:xfrm>
            <a:off x="914400" y="3886200"/>
            <a:ext cx="7004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ym typeface="Symbol" pitchFamily="18" charset="2"/>
              </a:rPr>
              <a:t>Est ω </a:t>
            </a:r>
            <a:r>
              <a:rPr lang="en-US"/>
              <a:t>bears the same relationship to </a:t>
            </a:r>
            <a:r>
              <a:rPr lang="en-US" i="1"/>
              <a:t>F</a:t>
            </a:r>
            <a:r>
              <a:rPr lang="en-US"/>
              <a:t> that </a:t>
            </a:r>
            <a:r>
              <a:rPr lang="en-US" i="1"/>
              <a:t>r</a:t>
            </a:r>
            <a:r>
              <a:rPr lang="en-US" baseline="-25000"/>
              <a:t>pb</a:t>
            </a:r>
            <a:r>
              <a:rPr lang="en-US"/>
              <a:t> bears to </a:t>
            </a:r>
            <a:r>
              <a:rPr lang="en-US" i="1"/>
              <a:t>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65</Words>
  <Application>Microsoft Office PowerPoint</Application>
  <PresentationFormat>On-screen Show (4:3)</PresentationFormat>
  <Paragraphs>23</Paragraphs>
  <Slides>5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Office Theme</vt:lpstr>
      <vt:lpstr>Adobe PhotoDeluxe Image</vt:lpstr>
      <vt:lpstr>Slide 1</vt:lpstr>
      <vt:lpstr>Slide 2</vt:lpstr>
      <vt:lpstr>Slide 3</vt:lpstr>
      <vt:lpstr>Slide 4</vt:lpstr>
      <vt:lpstr>Slide 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hakuta</dc:creator>
  <cp:lastModifiedBy>hakuta</cp:lastModifiedBy>
  <cp:revision>9</cp:revision>
  <dcterms:created xsi:type="dcterms:W3CDTF">2012-11-26T17:12:01Z</dcterms:created>
  <dcterms:modified xsi:type="dcterms:W3CDTF">2012-11-28T18:19:13Z</dcterms:modified>
</cp:coreProperties>
</file>